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  <p:sldMasterId id="2147483875" r:id="rId2"/>
  </p:sldMasterIdLst>
  <p:sldIdLst>
    <p:sldId id="326" r:id="rId3"/>
    <p:sldId id="256" r:id="rId4"/>
    <p:sldId id="257" r:id="rId5"/>
    <p:sldId id="258" r:id="rId6"/>
    <p:sldId id="259" r:id="rId7"/>
    <p:sldId id="261" r:id="rId8"/>
    <p:sldId id="260" r:id="rId9"/>
    <p:sldId id="329" r:id="rId10"/>
    <p:sldId id="327" r:id="rId11"/>
    <p:sldId id="328" r:id="rId12"/>
    <p:sldId id="262" r:id="rId13"/>
    <p:sldId id="296" r:id="rId14"/>
    <p:sldId id="310" r:id="rId15"/>
    <p:sldId id="315" r:id="rId16"/>
    <p:sldId id="319" r:id="rId17"/>
    <p:sldId id="263" r:id="rId18"/>
    <p:sldId id="276" r:id="rId19"/>
    <p:sldId id="320" r:id="rId20"/>
    <p:sldId id="318" r:id="rId21"/>
    <p:sldId id="321" r:id="rId22"/>
    <p:sldId id="313" r:id="rId23"/>
    <p:sldId id="265" r:id="rId24"/>
    <p:sldId id="266" r:id="rId25"/>
    <p:sldId id="330" r:id="rId26"/>
    <p:sldId id="331" r:id="rId27"/>
    <p:sldId id="332" r:id="rId28"/>
    <p:sldId id="295" r:id="rId29"/>
    <p:sldId id="301" r:id="rId30"/>
    <p:sldId id="333" r:id="rId31"/>
    <p:sldId id="305" r:id="rId32"/>
    <p:sldId id="307" r:id="rId33"/>
    <p:sldId id="334" r:id="rId34"/>
    <p:sldId id="298" r:id="rId35"/>
    <p:sldId id="299" r:id="rId36"/>
    <p:sldId id="302" r:id="rId37"/>
    <p:sldId id="325" r:id="rId38"/>
    <p:sldId id="290" r:id="rId39"/>
    <p:sldId id="324" r:id="rId40"/>
    <p:sldId id="336" r:id="rId41"/>
    <p:sldId id="291" r:id="rId42"/>
    <p:sldId id="268" r:id="rId43"/>
    <p:sldId id="269" r:id="rId44"/>
    <p:sldId id="335" r:id="rId45"/>
    <p:sldId id="311" r:id="rId46"/>
    <p:sldId id="293" r:id="rId47"/>
    <p:sldId id="294" r:id="rId48"/>
    <p:sldId id="270" r:id="rId49"/>
    <p:sldId id="316" r:id="rId50"/>
    <p:sldId id="322" r:id="rId51"/>
    <p:sldId id="271" r:id="rId52"/>
    <p:sldId id="272" r:id="rId53"/>
    <p:sldId id="273" r:id="rId54"/>
    <p:sldId id="274" r:id="rId55"/>
    <p:sldId id="275" r:id="rId56"/>
    <p:sldId id="277" r:id="rId57"/>
    <p:sldId id="278" r:id="rId58"/>
    <p:sldId id="314" r:id="rId59"/>
    <p:sldId id="280" r:id="rId60"/>
    <p:sldId id="317" r:id="rId61"/>
    <p:sldId id="281" r:id="rId62"/>
    <p:sldId id="282" r:id="rId63"/>
    <p:sldId id="283" r:id="rId64"/>
    <p:sldId id="284" r:id="rId65"/>
    <p:sldId id="286" r:id="rId66"/>
    <p:sldId id="323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45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75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796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863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90658-8D6F-4793-B992-9BBA3FE449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344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4C6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F0037-CA88-4105-9721-CB3801991B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8687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93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50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64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93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48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68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79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28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57AFAF-C200-4130-A52D-B91E60F4EBE3}" type="datetimeFigureOut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05E91CA-6CD6-4CC7-B107-5A8E29A43A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microsoft.com/office/2007/relationships/hdphoto" Target="../media/hdphoto1.wdp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7" Type="http://schemas.openxmlformats.org/officeDocument/2006/relationships/image" Target="../media/image115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0.png"/><Relationship Id="rId5" Type="http://schemas.openxmlformats.org/officeDocument/2006/relationships/image" Target="../media/image119.wmf"/><Relationship Id="rId4" Type="http://schemas.openxmlformats.org/officeDocument/2006/relationships/image" Target="../media/image11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7.jpeg"/><Relationship Id="rId4" Type="http://schemas.openxmlformats.org/officeDocument/2006/relationships/image" Target="../media/image15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Управление образования ИКМО г. Казани</a:t>
            </a:r>
            <a:br>
              <a:rPr lang="ru-RU" sz="2400" dirty="0" smtClean="0"/>
            </a:br>
            <a:r>
              <a:rPr lang="ru-RU" sz="2400" dirty="0" smtClean="0"/>
              <a:t> Информационно-методический отдел Управления образования г. Казани</a:t>
            </a:r>
            <a:br>
              <a:rPr lang="ru-RU" sz="2400" dirty="0" smtClean="0"/>
            </a:br>
            <a:r>
              <a:rPr lang="ru-RU" sz="2400" dirty="0" smtClean="0"/>
              <a:t>       МБОУ «Гимназия №14» Авиастроительного р-на г. Казани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349568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Семинар заместителей директоров по воспитательной работе образовательных организаций города Казани</a:t>
            </a:r>
            <a:endParaRPr lang="ru-RU" sz="2000" dirty="0" smtClean="0"/>
          </a:p>
          <a:p>
            <a:r>
              <a:rPr lang="ru-RU" dirty="0" smtClean="0"/>
              <a:t> </a:t>
            </a:r>
            <a:r>
              <a:rPr lang="ru-RU" b="1" dirty="0" smtClean="0"/>
              <a:t>«Внеурочная воспитательная деятельность в национальной гимназии»</a:t>
            </a:r>
            <a:endParaRPr lang="ru-RU" dirty="0" smtClean="0"/>
          </a:p>
          <a:p>
            <a:endParaRPr lang="ru-RU" sz="1800" dirty="0" smtClean="0"/>
          </a:p>
          <a:p>
            <a:r>
              <a:rPr lang="ru-RU" sz="1800" dirty="0" smtClean="0"/>
              <a:t>18 декабря 2014г.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4994" name="Picture 2" descr="C:\Users\user\Desktop\Семинар по ВР\DP50wcpVHv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04664"/>
            <a:ext cx="3479985" cy="475252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  <a:reflection blurRad="6350" stA="50000" endA="300" endPos="38500" dist="50800" dir="5400000" sy="-100000" algn="bl" rotWithShape="0"/>
          </a:effectLst>
        </p:spPr>
      </p:pic>
      <p:pic>
        <p:nvPicPr>
          <p:cNvPr id="84995" name="Picture 3" descr="C:\Users\user\Desktop\Семинар по ВР\uclh3yCuyS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3484854"/>
            <a:ext cx="5093570" cy="337314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8" name="Picture 8" descr="C:\Users\user\Desktop\Семинар по ВР\SCejcQMYQ1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38917">
            <a:off x="3770003" y="692695"/>
            <a:ext cx="4279517" cy="285524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924944"/>
            <a:ext cx="8640959" cy="281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	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Стержнем патриотического воспитания гимназистов является воспитание на примере жизни участников Великой Отечественной войны и тружеников тыла. 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  <a:cs typeface="Arabic Typesetting" pitchFamily="66" charset="-7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46" y="274637"/>
            <a:ext cx="8779142" cy="2225669"/>
          </a:xfrm>
        </p:spPr>
        <p:txBody>
          <a:bodyPr>
            <a:normAutofit fontScale="90000"/>
          </a:bodyPr>
          <a:lstStyle/>
          <a:p>
            <a:r>
              <a:rPr lang="ru-RU" sz="4900" b="1" i="1" u="sng" dirty="0" err="1" smtClean="0">
                <a:cs typeface="Arabic Typesetting" pitchFamily="66" charset="-78"/>
              </a:rPr>
              <a:t>Гражданско</a:t>
            </a:r>
            <a:r>
              <a:rPr lang="ru-RU" sz="4900" b="1" i="1" u="sng" dirty="0" smtClean="0">
                <a:cs typeface="Arabic Typesetting" pitchFamily="66" charset="-78"/>
              </a:rPr>
              <a:t>- патриотическое воспитание: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4324" y="4220748"/>
            <a:ext cx="3854958" cy="2569971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«Смотр уголков Боевой славы»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4220748"/>
            <a:ext cx="5328084" cy="2621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395821"/>
            <a:ext cx="4139953" cy="275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452529"/>
            <a:ext cx="5004048" cy="275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8999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95" t="25201" r="9274" b="8266"/>
          <a:stretch/>
        </p:blipFill>
        <p:spPr bwMode="auto">
          <a:xfrm>
            <a:off x="0" y="670554"/>
            <a:ext cx="9144000" cy="5780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110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Содержимое 3" descr="IMG_48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15059" y="3497404"/>
            <a:ext cx="5607222" cy="3357586"/>
          </a:xfrm>
          <a:effectLst>
            <a:softEdge rad="112500"/>
          </a:effectLst>
        </p:spPr>
      </p:pic>
      <p:pic>
        <p:nvPicPr>
          <p:cNvPr id="30724" name="Рисунок 4" descr="IMG_484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908720"/>
            <a:ext cx="5600944" cy="2741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Рисунок 5" descr="IMG_471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7086" y="1982679"/>
            <a:ext cx="3224794" cy="483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142852"/>
            <a:ext cx="8870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t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“Мы – патриоты!”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404664"/>
            <a:ext cx="5206920" cy="347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041914"/>
            <a:ext cx="4987506" cy="381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660911"/>
            <a:ext cx="4640969" cy="309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40466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«Зарница – 2014»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5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433654" cy="614366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   </a:t>
            </a:r>
          </a:p>
          <a:p>
            <a:pPr>
              <a:buFont typeface="Arial" panose="020B0604020202020204" pitchFamily="34" charset="0"/>
              <a:buChar char="•"/>
            </a:pPr>
            <a:endParaRPr lang="ru-RU" b="1" i="1" dirty="0">
              <a:solidFill>
                <a:schemeClr val="bg2">
                  <a:lumMod val="25000"/>
                </a:schemeClr>
              </a:solidFill>
              <a:cs typeface="Arabic Typesetting" pitchFamily="66" charset="-78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1" i="1" dirty="0" smtClean="0">
              <a:solidFill>
                <a:schemeClr val="bg2">
                  <a:lumMod val="25000"/>
                </a:schemeClr>
              </a:solidFill>
              <a:cs typeface="Arabic Typesetting" pitchFamily="66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урочная деятельность:  обществознание,  экономика, право;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    изучение </a:t>
            </a:r>
            <a:r>
              <a:rPr lang="ru-RU" sz="35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правил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 поведения в школе и общественных местах;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    ознакомление с Уставом гимназии;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разработка норм поведения гимназистов;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 встречи с представителями правоохранительных органов, психологической службы,   ГИБДД, медработниками;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    встречи с представителями суда и прокураторы.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9406" cy="1143000"/>
          </a:xfrm>
        </p:spPr>
        <p:txBody>
          <a:bodyPr>
            <a:normAutofit fontScale="90000"/>
          </a:bodyPr>
          <a:lstStyle/>
          <a:p>
            <a:r>
              <a:rPr lang="ru-RU" sz="6000" b="1" i="1" u="sng" dirty="0" smtClean="0"/>
              <a:t>Правовое воспитание: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5878.JPG"/>
          <p:cNvPicPr/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285720" y="214290"/>
            <a:ext cx="4000527" cy="314327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5" name="Рисунок 4" descr="IMG_5873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4714876" y="214290"/>
            <a:ext cx="4214810" cy="3000396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6" name="Рисунок 5" descr="IMG_5886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285720" y="3643314"/>
            <a:ext cx="4071966" cy="285752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7" name="Рисунок 6" descr="IMG_5882.JPG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786314" y="3571876"/>
            <a:ext cx="3989705" cy="3000396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WordArt 2"/>
          <p:cNvSpPr>
            <a:spLocks noChangeArrowheads="1" noChangeShapeType="1" noTextEdit="1"/>
          </p:cNvSpPr>
          <p:nvPr/>
        </p:nvSpPr>
        <p:spPr bwMode="auto">
          <a:xfrm>
            <a:off x="250824" y="0"/>
            <a:ext cx="8641655" cy="1368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5389"/>
                <a:gd name="adj2" fmla="val -170"/>
              </a:avLst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Font typeface="Wingdings" pitchFamily="2" charset="2"/>
              <a:buNone/>
            </a:pP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Правоохранительный отряд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Font typeface="Wingdings" pitchFamily="2" charset="2"/>
              <a:buNone/>
            </a:pP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"Новое поколение"</a:t>
            </a:r>
          </a:p>
        </p:txBody>
      </p:sp>
      <p:pic>
        <p:nvPicPr>
          <p:cNvPr id="278531" name="Picture 3" descr="S103639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212"/>
            <a:ext cx="6146099" cy="4609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6011863" y="1557338"/>
            <a:ext cx="313213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folHlink"/>
              </a:buClr>
              <a:buSzPct val="50000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folHlink"/>
              </a:buClr>
              <a:buSzPct val="50000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FFFFFF"/>
                </a:solidFill>
              </a:rPr>
              <a:t>     </a:t>
            </a:r>
            <a:r>
              <a:rPr lang="ru-RU" altLang="ru-RU" sz="2400" b="1" u="sng" dirty="0" smtClean="0">
                <a:solidFill>
                  <a:schemeClr val="bg2">
                    <a:lumMod val="50000"/>
                  </a:schemeClr>
                </a:solidFill>
              </a:rPr>
              <a:t>ДЕВИЗ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Мы выбираем жизнь!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ru-RU" altLang="ru-RU" sz="2400" b="1" u="sng" dirty="0" smtClean="0">
                <a:solidFill>
                  <a:schemeClr val="bg2">
                    <a:lumMod val="50000"/>
                  </a:schemeClr>
                </a:solidFill>
              </a:rPr>
              <a:t>РЕЧЕВКА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Мы хотим,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  чтоб все на свете жили долго и любя. Выбирайте,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       что хотите, Ведь судьба она –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                 твоя!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4947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/>
      <p:bldP spid="2785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4714876" y="928670"/>
            <a:ext cx="4067512" cy="3050634"/>
          </a:xfrm>
          <a:effectLst>
            <a:softEdge rad="112500"/>
          </a:effectLst>
        </p:spPr>
      </p:pic>
      <p:sp>
        <p:nvSpPr>
          <p:cNvPr id="50184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571472" y="92867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0" y="4071942"/>
            <a:ext cx="3388063" cy="2541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5824955" y="4071942"/>
            <a:ext cx="3319045" cy="2489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/>
          </a:blip>
          <a:srcRect/>
          <a:stretch/>
        </p:blipFill>
        <p:spPr>
          <a:xfrm>
            <a:off x="3357554" y="4071942"/>
            <a:ext cx="2454880" cy="252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1520" y="0"/>
            <a:ext cx="8640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«Самый лучший правоохранительный отряд» </a:t>
            </a:r>
            <a:endParaRPr lang="ru-RU" sz="3600" b="1" dirty="0">
              <a:ln w="12700">
                <a:solidFill>
                  <a:srgbClr val="3E3D2D">
                    <a:satMod val="15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275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езентация - материал\худ-эст\IMG_57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3073626"/>
            <a:ext cx="5715005" cy="381000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315416"/>
            <a:ext cx="7500990" cy="385492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cs typeface="Arabic Typesetting" pitchFamily="66" charset="-78"/>
              </a:rPr>
              <a:t>Организация воспитательного процесса в гимназии</a:t>
            </a:r>
            <a:endParaRPr lang="ru-RU" sz="5400" i="1" dirty="0"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7272366" cy="1473200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r>
              <a:rPr lang="ru-RU" dirty="0" err="1" smtClean="0"/>
              <a:t>Валеева</a:t>
            </a:r>
            <a:r>
              <a:rPr lang="ru-RU" dirty="0" smtClean="0"/>
              <a:t> </a:t>
            </a:r>
            <a:r>
              <a:rPr lang="ru-RU" dirty="0" smtClean="0"/>
              <a:t>Г.К., </a:t>
            </a:r>
          </a:p>
          <a:p>
            <a:pPr algn="r"/>
            <a:r>
              <a:rPr lang="ru-RU" dirty="0" smtClean="0"/>
              <a:t>заместитель директора по ВР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9" y="3349625"/>
            <a:ext cx="4677833" cy="350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408591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20409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09328" y="0"/>
            <a:ext cx="774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90000"/>
                  </a:schemeClr>
                </a:solidFill>
              </a:rPr>
              <a:t>«Безопасное колесо – 2013 года»</a:t>
            </a:r>
            <a:endParaRPr lang="ru-RU" sz="36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4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имназия №14\Desktop\Фотографии 2013-14\безопасное колесо 14\DSC073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4713316" y="3518430"/>
            <a:ext cx="4430684" cy="3320935"/>
          </a:xfrm>
          <a:effectLst>
            <a:softEdge rad="112500"/>
          </a:effectLst>
          <a:extLst/>
        </p:spPr>
      </p:pic>
      <p:pic>
        <p:nvPicPr>
          <p:cNvPr id="1028" name="Picture 4" descr="C:\Users\Гимназия №14\Desktop\Фотографии 2013-14\безопасное колесо 14\DSC07399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204411" y="1628800"/>
            <a:ext cx="4787359" cy="359051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8372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435" y="4437112"/>
            <a:ext cx="3358604" cy="210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4411" y="784551"/>
            <a:ext cx="9336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«Безопасное колесо - 2014»</a:t>
            </a:r>
          </a:p>
        </p:txBody>
      </p:sp>
    </p:spTree>
    <p:extLst>
      <p:ext uri="{BB962C8B-B14F-4D97-AF65-F5344CB8AC3E}">
        <p14:creationId xmlns:p14="http://schemas.microsoft.com/office/powerpoint/2010/main" xmlns="" val="4235278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496944" cy="41434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Основной целью воспитательной работы в данном направлении является  создание условий для всестороннего развития личности, для самовыражения и саморазвития учащихся</a:t>
            </a:r>
          </a:p>
          <a:p>
            <a:r>
              <a:rPr lang="ru-RU" dirty="0"/>
              <a:t>занятость в Системе дополнительного </a:t>
            </a:r>
            <a:r>
              <a:rPr lang="ru-RU" dirty="0" smtClean="0"/>
              <a:t>образования</a:t>
            </a:r>
            <a:endParaRPr lang="ru-RU" dirty="0"/>
          </a:p>
          <a:p>
            <a:r>
              <a:rPr lang="ru-RU" dirty="0"/>
              <a:t>уроки эстетического цикла (музыка, МХК, ИЗО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посещение театров, выставок, </a:t>
            </a:r>
            <a:r>
              <a:rPr lang="ru-RU" dirty="0" smtClean="0"/>
              <a:t>музеев</a:t>
            </a:r>
            <a:endParaRPr lang="ru-RU" dirty="0"/>
          </a:p>
          <a:p>
            <a:r>
              <a:rPr lang="ru-RU" dirty="0"/>
              <a:t>встречи с интересными </a:t>
            </a:r>
            <a:r>
              <a:rPr lang="ru-RU" dirty="0" smtClean="0"/>
              <a:t>людьми</a:t>
            </a:r>
            <a:endParaRPr lang="ru-RU" dirty="0"/>
          </a:p>
          <a:p>
            <a:r>
              <a:rPr lang="ru-RU" dirty="0"/>
              <a:t>организация концертов, творческих вечеров, </a:t>
            </a:r>
            <a:r>
              <a:rPr lang="ru-RU" dirty="0" smtClean="0"/>
              <a:t>конкурсов</a:t>
            </a:r>
            <a:endParaRPr lang="ru-RU" dirty="0"/>
          </a:p>
          <a:p>
            <a:r>
              <a:rPr lang="ru-RU" dirty="0" smtClean="0"/>
              <a:t>туристические поездки</a:t>
            </a:r>
            <a:endParaRPr lang="ru-RU" dirty="0"/>
          </a:p>
          <a:p>
            <a:pPr>
              <a:buNone/>
            </a:pPr>
            <a:endParaRPr lang="ru-RU" b="1" i="1" dirty="0">
              <a:solidFill>
                <a:schemeClr val="bg2">
                  <a:lumMod val="25000"/>
                </a:schemeClr>
              </a:solidFill>
              <a:cs typeface="Arabic Typesetting" pitchFamily="66" charset="-7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9406" cy="1143000"/>
          </a:xfrm>
        </p:spPr>
        <p:txBody>
          <a:bodyPr>
            <a:noAutofit/>
          </a:bodyPr>
          <a:lstStyle/>
          <a:p>
            <a:r>
              <a:rPr lang="ru-RU" sz="5400" b="1" i="1" u="sng" dirty="0" smtClean="0">
                <a:cs typeface="Arabic Typesetting" pitchFamily="66" charset="-78"/>
              </a:rPr>
              <a:t>Художественно-эстетическое воспитание</a:t>
            </a:r>
            <a:endParaRPr lang="ru-RU" sz="5400" b="1" i="1" dirty="0"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3" y="3212975"/>
            <a:ext cx="8784976" cy="29131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- формируют общие интересы, придают определенную прочность жизнедеятельности  гимназии, надежность и стабильность;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-  придают гимназии особую неповторимость, что отличает ее от других школ, тем самым, сплачивая коллектив и обогащая его жизнь</a:t>
            </a:r>
            <a:r>
              <a:rPr lang="ru-RU" dirty="0" smtClean="0"/>
              <a:t>..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5" y="764704"/>
            <a:ext cx="8790844" cy="107157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cs typeface="Arabic Typesetting" pitchFamily="66" charset="-78"/>
              </a:rPr>
              <a:t>Ценным средством воспитания в гимназии являются традиции, которые выполняют две важные функции: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3012" name="Picture 4" descr="S10310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9326" y="3429000"/>
            <a:ext cx="4527170" cy="3386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3" name="Picture 8" descr="S103635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481389"/>
            <a:ext cx="4391918" cy="3318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11200" y="692150"/>
            <a:ext cx="184150" cy="4619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cap="all" dirty="0">
              <a:ln w="0"/>
              <a:gradFill flip="none">
                <a:gsLst>
                  <a:gs pos="0">
                    <a:srgbClr val="94C600">
                      <a:tint val="75000"/>
                      <a:shade val="75000"/>
                      <a:satMod val="170000"/>
                    </a:srgbClr>
                  </a:gs>
                  <a:gs pos="49000">
                    <a:srgbClr val="94C600">
                      <a:tint val="88000"/>
                      <a:shade val="65000"/>
                      <a:satMod val="172000"/>
                    </a:srgbClr>
                  </a:gs>
                  <a:gs pos="50000">
                    <a:srgbClr val="94C600">
                      <a:shade val="65000"/>
                      <a:satMod val="130000"/>
                    </a:srgbClr>
                  </a:gs>
                  <a:gs pos="92000">
                    <a:srgbClr val="94C600">
                      <a:shade val="50000"/>
                      <a:satMod val="120000"/>
                    </a:srgbClr>
                  </a:gs>
                  <a:gs pos="100000">
                    <a:srgbClr val="94C600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</p:txBody>
      </p:sp>
      <p:pic>
        <p:nvPicPr>
          <p:cNvPr id="43015" name="Рисунок 6" descr="5..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714356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6" name="Рисунок 7" descr="IMG_849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642918"/>
            <a:ext cx="4357687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142852"/>
            <a:ext cx="94673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t-RU" sz="4000" b="1" dirty="0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“День пожилого человека”</a:t>
            </a:r>
            <a:endParaRPr lang="ru-RU" sz="4000" b="1" dirty="0">
              <a:ln w="12700">
                <a:solidFill>
                  <a:srgbClr val="3E3D2D">
                    <a:satMod val="15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4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2041" y="4060725"/>
            <a:ext cx="2876204" cy="19160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953363"/>
            <a:ext cx="2915816" cy="19438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59" y="4060725"/>
            <a:ext cx="2925323" cy="19502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375151"/>
            <a:ext cx="5364088" cy="35760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6298" y="1247154"/>
            <a:ext cx="2543494" cy="22472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45437" y="692696"/>
            <a:ext cx="2875185" cy="2235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«Новогодний калейдоскоп»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766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5666570" y="4688378"/>
            <a:ext cx="3254433" cy="216962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03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>
          <a:xfrm>
            <a:off x="107504" y="3458855"/>
            <a:ext cx="5582424" cy="3297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5830017" y="2825552"/>
            <a:ext cx="3133012" cy="2183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/>
          </a:blip>
          <a:srcRect/>
          <a:stretch/>
        </p:blipFill>
        <p:spPr>
          <a:xfrm>
            <a:off x="264016" y="1061829"/>
            <a:ext cx="8715436" cy="2389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85720" y="353943"/>
            <a:ext cx="8948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«Новогодняя сказка» </a:t>
            </a:r>
            <a:endParaRPr lang="ru-RU" sz="4000" b="1" dirty="0">
              <a:ln w="12700">
                <a:solidFill>
                  <a:srgbClr val="3E3D2D">
                    <a:satMod val="15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234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6522" y="3429000"/>
            <a:ext cx="3184053" cy="3174391"/>
          </a:xfrm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829504"/>
            <a:ext cx="6012160" cy="4008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8493" y="1025485"/>
            <a:ext cx="2771800" cy="184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236" y="1025485"/>
            <a:ext cx="2843808" cy="189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36" y="1023726"/>
            <a:ext cx="3364545" cy="224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7657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«Большая перемена»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106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3347864" y="4280246"/>
            <a:ext cx="3355251" cy="2238329"/>
          </a:xfrm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>
          <a:xfrm>
            <a:off x="-13911" y="4149080"/>
            <a:ext cx="3445362" cy="2444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/>
          </a:blip>
          <a:srcRect/>
          <a:stretch/>
        </p:blipFill>
        <p:spPr>
          <a:xfrm>
            <a:off x="6574414" y="3940822"/>
            <a:ext cx="2445930" cy="2917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>
          <a:xfrm>
            <a:off x="4643437" y="714356"/>
            <a:ext cx="4453724" cy="330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>
          <a:xfrm>
            <a:off x="0" y="714356"/>
            <a:ext cx="4714876" cy="330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971600" y="142852"/>
            <a:ext cx="682577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«</a:t>
            </a:r>
            <a:r>
              <a:rPr lang="ru-RU" sz="4000" b="1" dirty="0" err="1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Сандугач</a:t>
            </a:r>
            <a:r>
              <a:rPr lang="ru-RU" sz="40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4000" b="1" dirty="0" err="1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керде</a:t>
            </a:r>
            <a:r>
              <a:rPr lang="ru-RU" sz="40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к</a:t>
            </a:r>
            <a:r>
              <a:rPr lang="tt-RU" sz="40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ү</a:t>
            </a:r>
            <a:r>
              <a:rPr lang="ru-RU" sz="4000" b="1" dirty="0" err="1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ңелгә»</a:t>
            </a:r>
            <a:endParaRPr lang="ru-RU" sz="4000" b="1" dirty="0">
              <a:ln w="12700">
                <a:solidFill>
                  <a:srgbClr val="3E3D2D">
                    <a:satMod val="15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797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68200" cy="624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12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Презентация - материал\правовое\IMG_35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4312549"/>
            <a:ext cx="3347864" cy="26946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Рисунок 3" descr="C:\Users\Завуч\Desktop\Летний лагерь 2013-2014гг\фотоотчет\6 день\IMG_59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335756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2535382"/>
            <a:ext cx="8862696" cy="37876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    Воспитательная система гимназии представляет собой взаимосвязь и </a:t>
            </a:r>
            <a:r>
              <a:rPr lang="ru-RU" sz="4400" b="1" i="1" dirty="0" err="1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взаимодополнение</a:t>
            </a:r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 двух основных компонентов:   </a:t>
            </a:r>
            <a:r>
              <a:rPr lang="ru-RU" sz="4400" b="1" i="1" u="sng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образовательного и воспитательного</a:t>
            </a:r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. </a:t>
            </a:r>
            <a:endParaRPr lang="ru-RU" sz="4400" b="1" i="1" dirty="0">
              <a:solidFill>
                <a:schemeClr val="bg2">
                  <a:lumMod val="25000"/>
                </a:schemeClr>
              </a:solidFill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5098" y="99470"/>
            <a:ext cx="8447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«</a:t>
            </a:r>
            <a:r>
              <a:rPr lang="ru-RU" sz="4000" b="1" dirty="0" err="1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Нәүрүз</a:t>
            </a:r>
            <a:r>
              <a:rPr lang="ru-RU" sz="4000" b="1" dirty="0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»</a:t>
            </a:r>
            <a:endParaRPr lang="ru-RU" sz="4000" b="1" dirty="0">
              <a:ln w="12700">
                <a:solidFill>
                  <a:srgbClr val="3E3D2D">
                    <a:satMod val="15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" name="Рисунок 3" descr="IMG_246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411116"/>
            <a:ext cx="4143404" cy="310755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IMG_24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429000"/>
            <a:ext cx="4167184" cy="312538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IMG_244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26" y="767934"/>
            <a:ext cx="3571836" cy="267887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325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S10363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707885"/>
            <a:ext cx="4034728" cy="3025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927100" y="549275"/>
            <a:ext cx="184150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cap="all" dirty="0">
              <a:ln w="0"/>
              <a:solidFill>
                <a:srgbClr val="25FB2F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0"/>
            <a:ext cx="8712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«Сабантуй»</a:t>
            </a:r>
            <a:endParaRPr lang="ru-RU" sz="4000" b="1" dirty="0">
              <a:ln w="12700">
                <a:solidFill>
                  <a:srgbClr val="3E3D2D">
                    <a:satMod val="15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8134" name="Picture 11" descr="S10335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673346"/>
            <a:ext cx="4032448" cy="3025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8135" name="Picture 12" descr="S103284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666186"/>
            <a:ext cx="3922672" cy="2942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" name="Picture 10" descr="S10363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4560" y="3673346"/>
            <a:ext cx="4103688" cy="307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48136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5731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 descr="C:\Documents and Settings\Admin\Рабочий стол\фотки\100_6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8263" y="1309687"/>
            <a:ext cx="3995737" cy="53276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8916" name="Picture 11" descr="S10311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52936"/>
            <a:ext cx="5071520" cy="38040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5237" y="353943"/>
            <a:ext cx="8712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«Татар </a:t>
            </a:r>
            <a:r>
              <a:rPr lang="ru-RU" sz="4000" b="1" dirty="0" err="1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егете</a:t>
            </a:r>
            <a:r>
              <a:rPr lang="ru-RU" sz="40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41060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 descr="кон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04472" y="4062828"/>
            <a:ext cx="3279371" cy="2364971"/>
          </a:xfrm>
          <a:effectLst>
            <a:softEdge rad="112500"/>
          </a:effectLst>
        </p:spPr>
      </p:pic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36868" name="WordArt 5"/>
          <p:cNvSpPr>
            <a:spLocks noChangeArrowheads="1" noChangeShapeType="1" noTextEdit="1"/>
          </p:cNvSpPr>
          <p:nvPr/>
        </p:nvSpPr>
        <p:spPr bwMode="auto">
          <a:xfrm>
            <a:off x="1824038" y="549275"/>
            <a:ext cx="478790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34823" name="Picture 2" descr="100_42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2928933"/>
            <a:ext cx="2928926" cy="353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70" name="WordArt 5"/>
          <p:cNvSpPr>
            <a:spLocks noChangeArrowheads="1" noChangeShapeType="1" noTextEdit="1"/>
          </p:cNvSpPr>
          <p:nvPr/>
        </p:nvSpPr>
        <p:spPr bwMode="auto">
          <a:xfrm>
            <a:off x="1824038" y="2205038"/>
            <a:ext cx="5178425" cy="22320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34826" name="Picture 2" descr="E:\Татар кызы Ралина\DSC_01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382114"/>
            <a:ext cx="2643173" cy="252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7" name="Picture 6" descr="C:\Users\АБАК\Desktop\Безымянный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3" y="3000372"/>
            <a:ext cx="3002705" cy="3460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728" y="2714620"/>
            <a:ext cx="6075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10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"Т а т а р    к ы з ы" </a:t>
            </a:r>
          </a:p>
        </p:txBody>
      </p:sp>
      <p:pic>
        <p:nvPicPr>
          <p:cNvPr id="15" name="Рисунок 14" descr="IMG_2359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215074" y="404664"/>
            <a:ext cx="2870954" cy="2571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149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82039" y="106589"/>
            <a:ext cx="3607551" cy="240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30056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166458" y="571480"/>
            <a:ext cx="8891431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1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3789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8712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«Татар </a:t>
            </a:r>
            <a:r>
              <a:rPr lang="ru-RU" sz="4000" b="1" dirty="0" err="1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кызы</a:t>
            </a:r>
            <a:r>
              <a:rPr lang="ru-RU" sz="40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94649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4" descr="ф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7758" y="3532086"/>
            <a:ext cx="4595812" cy="3357563"/>
          </a:xfrm>
          <a:effectLst>
            <a:softEdge rad="112500"/>
          </a:effec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64" name="WordArt 5"/>
          <p:cNvSpPr>
            <a:spLocks noChangeArrowheads="1" noChangeShapeType="1" noTextEdit="1"/>
          </p:cNvSpPr>
          <p:nvPr/>
        </p:nvSpPr>
        <p:spPr bwMode="auto">
          <a:xfrm>
            <a:off x="323850" y="836613"/>
            <a:ext cx="5605463" cy="1800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smtClean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25FB2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4574" y="555974"/>
            <a:ext cx="4608513" cy="311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6" name="Рисунок 5" descr="IMG_203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73087" y="492405"/>
            <a:ext cx="3104894" cy="6366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850" y="0"/>
            <a:ext cx="96962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kern="10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«Казан </a:t>
            </a:r>
            <a:r>
              <a:rPr lang="ru-RU" sz="4000" b="1" kern="10" dirty="0" err="1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сандугачы</a:t>
            </a:r>
            <a:r>
              <a:rPr lang="ru-RU" sz="4000" b="1" kern="10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» </a:t>
            </a:r>
            <a:r>
              <a:rPr lang="ru-RU" sz="4000" b="1" kern="10" dirty="0" err="1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бәйгесе</a:t>
            </a:r>
            <a:endParaRPr lang="ru-RU" sz="4000" b="1" dirty="0">
              <a:ln w="12700">
                <a:solidFill>
                  <a:srgbClr val="3E3D2D">
                    <a:satMod val="15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3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42" y="260648"/>
            <a:ext cx="5176837" cy="345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442472"/>
            <a:ext cx="5148318" cy="3432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68144" y="32060"/>
            <a:ext cx="3275856" cy="6788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Встреча с артистами ТГАТ им. </a:t>
            </a:r>
            <a:r>
              <a:rPr lang="ru-RU" dirty="0" err="1" smtClean="0">
                <a:solidFill>
                  <a:srgbClr val="0070C0"/>
                </a:solidFill>
              </a:rPr>
              <a:t>Г.Камала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4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Презентация - материал\экскурсии\IMG_6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19" y="974748"/>
            <a:ext cx="4643438" cy="2859881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Экскурсия в д. </a:t>
            </a:r>
            <a:r>
              <a:rPr lang="ru-RU" dirty="0" err="1" smtClean="0"/>
              <a:t>Кырлай</a:t>
            </a:r>
            <a:endParaRPr lang="ru-RU" dirty="0"/>
          </a:p>
        </p:txBody>
      </p:sp>
      <p:pic>
        <p:nvPicPr>
          <p:cNvPr id="12292" name="Picture 4" descr="G:\Презентация - материал\экскурсии\IMG_60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57628"/>
            <a:ext cx="4572000" cy="2839637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  <p:pic>
        <p:nvPicPr>
          <p:cNvPr id="12291" name="Picture 3" descr="G:\Презентация - материал\экскурсии\IMG_60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000180"/>
            <a:ext cx="4429124" cy="3321843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8304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196752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" y="3386509"/>
            <a:ext cx="4636466" cy="3477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с. Болдино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2367" y="3406775"/>
            <a:ext cx="4601633" cy="345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448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гимназия\desktop\все папки\гульзия\зимний лагерь\100_3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4143403" cy="2839661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14339" name="Picture 3" descr="C:\users\гимназия\desktop\все папки\гульзия\зимний лагерь\100_30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14290"/>
            <a:ext cx="4095778" cy="285752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6" name="Рисунок 5" descr="IMG_5851.JPG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85720" y="3357562"/>
            <a:ext cx="4143404" cy="314327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7" name="Рисунок 6" descr="C:\Users\Завуч\Desktop\Летний лагерь 2013-2014гг\фотоотчет\6 день\IMG_589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286124"/>
            <a:ext cx="4071965" cy="330010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8" name="Рисунок 7" descr="C:\Users\Завуч\Desktop\Летний лагерь 2013-2014гг\фотоотчет\6 день\IMG_5932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43174" y="1928802"/>
            <a:ext cx="3697369" cy="246830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058" y="21429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Летний пришкольный лагерь «Солнышко»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20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54176" cy="497964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i="1" dirty="0" smtClean="0">
                <a:cs typeface="Arabic Typesetting" pitchFamily="66" charset="-78"/>
              </a:rPr>
              <a:t>     	 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Наша   цель  - создание единого      воспитательного пространства, приобщающего подрастающее поколение к       нравственным  ценностям, выработанных опытом предшествующих  поколений,  овладение культурой своего народа, терпимостью и толерантностью по  отношению к   представителям    других культур, взаимное уважение  и опора на общечеловеческие ценности . 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гимназия\desktop\все папки\фото лагерь 2010\100_5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7943" y="306909"/>
            <a:ext cx="3929090" cy="2286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users\гимназия\desktop\все папки\фото лагерь 2010\100_56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72008"/>
            <a:ext cx="2836633" cy="2052467"/>
          </a:xfrm>
          <a:prstGeom prst="ellipse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3316" name="Picture 4" descr="C:\users\гимназия\desktop\все папки\фото лагерь 2010\100_56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43116"/>
            <a:ext cx="2952739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C:\users\гимназия\desktop\все папки\фото лагерь 2010\100_55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14290"/>
            <a:ext cx="2571736" cy="1928802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  <a:softEdge rad="112500"/>
          </a:effectLst>
        </p:spPr>
      </p:pic>
      <p:pic>
        <p:nvPicPr>
          <p:cNvPr id="13319" name="Picture 7" descr="C:\users\гимназия\desktop\все папки\гульзия\зимний лагерь\100_302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2066" y="2143092"/>
            <a:ext cx="3809995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7" name="Picture 5" descr="C:\users\гимназия\desktop\все папки\фото лагерь 2010\100_566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18" y="4055552"/>
            <a:ext cx="3500462" cy="2625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882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428736"/>
          <a:ext cx="8505860" cy="426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586"/>
                <a:gridCol w="850586"/>
                <a:gridCol w="850586"/>
                <a:gridCol w="850586"/>
                <a:gridCol w="850586"/>
                <a:gridCol w="850586"/>
                <a:gridCol w="850586"/>
                <a:gridCol w="850586"/>
                <a:gridCol w="850586"/>
                <a:gridCol w="850586"/>
              </a:tblGrid>
              <a:tr h="1422405">
                <a:tc gridSpan="2"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Район</a:t>
                      </a:r>
                      <a:endParaRPr lang="ru-RU" sz="2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Город</a:t>
                      </a:r>
                      <a:endParaRPr lang="ru-RU" sz="2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520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Республика</a:t>
                      </a:r>
                      <a:endParaRPr lang="ru-RU" sz="2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520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Россия</a:t>
                      </a:r>
                      <a:endParaRPr lang="ru-RU" sz="2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Международный</a:t>
                      </a:r>
                      <a:endParaRPr lang="ru-RU" sz="2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2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Всего</a:t>
                      </a:r>
                      <a:endParaRPr lang="ru-RU" sz="2400" b="1" i="1"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Призо-вые</a:t>
                      </a:r>
                      <a:endParaRPr lang="ru-RU" sz="2400" b="1" i="1"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Всего</a:t>
                      </a:r>
                      <a:endParaRPr lang="ru-RU" sz="2400" b="1" i="1"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Призо-вые</a:t>
                      </a:r>
                      <a:endParaRPr lang="ru-RU" sz="2400" b="1" i="1"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Всего</a:t>
                      </a:r>
                      <a:endParaRPr lang="ru-RU" sz="2400" b="1" i="1" dirty="0"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Призовые</a:t>
                      </a:r>
                      <a:endParaRPr lang="ru-RU" sz="2400" b="1" i="1"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Всего</a:t>
                      </a:r>
                      <a:endParaRPr lang="ru-RU" sz="2400" b="1" i="1"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Призовые</a:t>
                      </a:r>
                      <a:endParaRPr lang="ru-RU" sz="2400" b="1" i="1"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Всего</a:t>
                      </a:r>
                      <a:endParaRPr lang="ru-RU" sz="2400" b="1" i="1"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Призовые</a:t>
                      </a:r>
                      <a:endParaRPr lang="ru-RU" sz="2400" b="1" i="1"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</a:tr>
              <a:tr h="1422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48</a:t>
                      </a:r>
                      <a:endParaRPr lang="ru-RU" sz="2400" b="1" i="1"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40</a:t>
                      </a:r>
                      <a:endParaRPr lang="ru-RU" sz="2400" b="1" i="1"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22</a:t>
                      </a:r>
                      <a:endParaRPr lang="ru-RU" sz="2400" b="1" i="1"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18</a:t>
                      </a:r>
                      <a:endParaRPr lang="ru-RU" sz="2400" b="1" i="1"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8</a:t>
                      </a:r>
                      <a:endParaRPr lang="ru-RU" sz="2400" b="1" i="1"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6</a:t>
                      </a:r>
                      <a:endParaRPr lang="ru-RU" sz="2400" b="1" i="1"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1</a:t>
                      </a:r>
                      <a:endParaRPr lang="ru-RU" sz="2400" b="1" i="1"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1</a:t>
                      </a:r>
                      <a:endParaRPr lang="ru-RU" sz="2400" b="1" i="1"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1</a:t>
                      </a:r>
                      <a:endParaRPr lang="ru-RU" sz="2400" b="1" i="1"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Arabic Typesetting" pitchFamily="66" charset="-78"/>
                        </a:rPr>
                        <a:t>1</a:t>
                      </a:r>
                      <a:endParaRPr lang="ru-RU" sz="2400" b="1" i="1" dirty="0">
                        <a:latin typeface="Calibri"/>
                        <a:ea typeface="Times New Roman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76530" cy="14398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cs typeface="Arabic Typesetting" pitchFamily="66" charset="-78"/>
              </a:rPr>
              <a:t>Мониторинг участия учащихся гимназии в смотрах и конкурсах</a:t>
            </a:r>
            <a:br>
              <a:rPr lang="ru-RU" b="1" i="1" dirty="0" smtClean="0">
                <a:cs typeface="Arabic Typesetting" pitchFamily="66" charset="-78"/>
              </a:rPr>
            </a:br>
            <a:endParaRPr lang="ru-RU" b="1" i="1" dirty="0">
              <a:cs typeface="Arabic Typesetting" pitchFamily="66" charset="-7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34851" y="1429555"/>
          <a:ext cx="8523434" cy="4285461"/>
        </p:xfrm>
        <a:graphic>
          <a:graphicData uri="http://schemas.openxmlformats.org/drawingml/2006/table">
            <a:tbl>
              <a:tblPr/>
              <a:tblGrid>
                <a:gridCol w="850006"/>
                <a:gridCol w="850006"/>
                <a:gridCol w="862885"/>
                <a:gridCol w="862885"/>
                <a:gridCol w="843566"/>
                <a:gridCol w="843566"/>
                <a:gridCol w="852630"/>
                <a:gridCol w="852630"/>
                <a:gridCol w="852630"/>
                <a:gridCol w="852630"/>
              </a:tblGrid>
              <a:tr h="1378039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37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7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682168" cy="45834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cs typeface="Arabic Typesetting" pitchFamily="66" charset="-78"/>
              </a:rPr>
              <a:t/>
            </a:r>
            <a:br>
              <a:rPr lang="ru-RU" sz="2800" dirty="0" smtClean="0">
                <a:cs typeface="Arabic Typesetting" pitchFamily="66" charset="-78"/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 	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Для пропаганды здорового образа жизни в гимназии проводятся разнообразные спортивные мероприятия. Среди гимназистов высока популярность спорта, 6 спортивных секций, в которых занимаются 120 учащихся  1-11 классов. Постоянно проводятся дружеские встречи между классами, школами района по различным видам спорта.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  <a:cs typeface="Arabic Typesetting" pitchFamily="66" charset="-7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296974"/>
          </a:xfrm>
        </p:spPr>
        <p:txBody>
          <a:bodyPr>
            <a:noAutofit/>
          </a:bodyPr>
          <a:lstStyle/>
          <a:p>
            <a:r>
              <a:rPr lang="ru-RU" sz="5400" b="1" i="1" u="sng" dirty="0" smtClean="0">
                <a:cs typeface="Arabic Typesetting" pitchFamily="66" charset="-78"/>
              </a:rPr>
              <a:t>Спортивно-оздоровительное</a:t>
            </a:r>
            <a:endParaRPr lang="ru-RU" sz="5400" b="1" i="1" dirty="0"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Содержимое 3" descr="IMG_758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500" y="3417083"/>
            <a:ext cx="4750626" cy="3167084"/>
          </a:xfrm>
          <a:effectLst>
            <a:softEdge rad="112500"/>
          </a:effectLst>
        </p:spPr>
      </p:pic>
      <p:sp>
        <p:nvSpPr>
          <p:cNvPr id="59399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8676" name="Рисунок 4" descr="IMG_774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9772" y="666730"/>
            <a:ext cx="4107655" cy="2738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Рисунок 5" descr="IMG_772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571480"/>
            <a:ext cx="4249738" cy="2833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7" name="Picture 7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35288"/>
            <a:ext cx="1368152" cy="112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034" y="142852"/>
            <a:ext cx="8176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t-RU" sz="4000" b="1" dirty="0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“Мы и спорт</a:t>
            </a:r>
            <a:r>
              <a:rPr lang="tt-RU" sz="40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”</a:t>
            </a:r>
            <a:endParaRPr lang="ru-RU" sz="4000" b="1" dirty="0">
              <a:ln w="12700">
                <a:solidFill>
                  <a:srgbClr val="3E3D2D">
                    <a:satMod val="15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9772" y="3343943"/>
            <a:ext cx="4357686" cy="340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79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14" t="24798" r="12449" b="8065"/>
          <a:stretch/>
        </p:blipFill>
        <p:spPr bwMode="auto">
          <a:xfrm>
            <a:off x="0" y="260648"/>
            <a:ext cx="9144000" cy="627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96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048473"/>
            <a:ext cx="8748463" cy="5809527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«Самая спортивная школа»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40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8669" y="13453"/>
            <a:ext cx="3572558" cy="3342503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19872" y="0"/>
            <a:ext cx="5439485" cy="3066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15815" y="3049727"/>
            <a:ext cx="6232549" cy="380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68132" y="3296058"/>
            <a:ext cx="2543298" cy="344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4634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564904"/>
            <a:ext cx="8076464" cy="3683496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Формы и средства реализации: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-трудовые десанты, операции, рейды, субботники;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-общественно – полезный труд;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-уроки технологии;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-организация и проведение трудовой практики;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-организация работы трудовых бригад.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5092" cy="1143000"/>
          </a:xfrm>
        </p:spPr>
        <p:txBody>
          <a:bodyPr/>
          <a:lstStyle/>
          <a:p>
            <a:r>
              <a:rPr lang="ru-RU" b="1" i="1" u="sng" dirty="0" smtClean="0">
                <a:cs typeface="Arabic Typesetting" pitchFamily="66" charset="-78"/>
              </a:rPr>
              <a:t>Трудовое воспитание:</a:t>
            </a:r>
            <a:endParaRPr lang="ru-RU" b="1" i="1" dirty="0"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04" t="25404" r="11089" b="9475"/>
          <a:stretch/>
        </p:blipFill>
        <p:spPr bwMode="auto">
          <a:xfrm>
            <a:off x="0" y="548680"/>
            <a:ext cx="9144000" cy="5883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42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-896184" y="2037889"/>
            <a:ext cx="5716296" cy="3923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942946"/>
            <a:ext cx="5220071" cy="3915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783107"/>
            <a:ext cx="4499992" cy="3374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8424"/>
          </a:xfrm>
        </p:spPr>
        <p:txBody>
          <a:bodyPr>
            <a:normAutofit/>
          </a:bodyPr>
          <a:lstStyle/>
          <a:p>
            <a:r>
              <a:rPr lang="ru-RU" dirty="0" smtClean="0"/>
              <a:t>«Выставка картин на природе»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73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 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гражданско-патриотическое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  <a:sym typeface="Symbol"/>
              </a:rPr>
              <a:t>                  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  интеллектуальное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  <a:sym typeface="Symbol"/>
              </a:rPr>
              <a:t>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  правовое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  <a:sym typeface="Symbol"/>
              </a:rPr>
              <a:t>   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  художественно-эстетическое;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  <a:sym typeface="Symbol"/>
              </a:rPr>
              <a:t>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  трудовое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  <a:sym typeface="Symbol"/>
              </a:rPr>
              <a:t>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  спортивно-оздоровительное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158272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cs typeface="Arabic Typesetting" pitchFamily="66" charset="-78"/>
              </a:rPr>
              <a:t>Направления  воспитательной  работы</a:t>
            </a:r>
            <a:br>
              <a:rPr lang="ru-RU" sz="2800" b="1" i="1" dirty="0" smtClean="0">
                <a:cs typeface="Arabic Typesetting" pitchFamily="66" charset="-78"/>
              </a:rPr>
            </a:br>
            <a:endParaRPr lang="ru-RU" sz="2800" b="1" i="1" dirty="0">
              <a:cs typeface="Arabic Typesetting" pitchFamily="66" charset="-78"/>
            </a:endParaRPr>
          </a:p>
        </p:txBody>
      </p:sp>
      <p:pic>
        <p:nvPicPr>
          <p:cNvPr id="3074" name="Picture 2" descr="G:\Презентация - материал\спорт\IMG_91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472" y="4727906"/>
            <a:ext cx="3056222" cy="21300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Презентация - материал\интеллект\IMG_42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1785925"/>
            <a:ext cx="2581299" cy="2241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G:\Презентация - материал\патриот\IMG_78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1124744"/>
            <a:ext cx="2246847" cy="1782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Презентация - материал\труд\IMG_0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289"/>
            <a:ext cx="4244446" cy="3107541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5123" name="Picture 3" descr="G:\Презентация - материал\труд\IMG_05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14290"/>
            <a:ext cx="4000495" cy="2875355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5124" name="Picture 4" descr="G:\Презентация - материал\труд\IMG_79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500438"/>
            <a:ext cx="4040340" cy="316892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5125" name="Picture 5" descr="G:\Презентация - материал\труд\IMG_05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99278" y="3357562"/>
            <a:ext cx="4159002" cy="3311798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5126" name="Picture 6" descr="G:\Презентация - материал\труд\IMG_05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43174" y="1857364"/>
            <a:ext cx="3905245" cy="2928934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Очистка территории Лесного озера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204864"/>
            <a:ext cx="8790844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– заместитель директора по ВР,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-  МО классных руководителей,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-  педагоги-организаторы,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-  педагог-психолог,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-  родители учащихся,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-  руководители объединений дополнительного    образования.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  <a:cs typeface="Arabic Typesetting" pitchFamily="66" charset="-7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5092" cy="1143000"/>
          </a:xfrm>
        </p:spPr>
        <p:txBody>
          <a:bodyPr>
            <a:normAutofit/>
          </a:bodyPr>
          <a:lstStyle/>
          <a:p>
            <a:r>
              <a:rPr lang="ru-RU" sz="5400" b="1" i="1" u="sng" dirty="0" smtClean="0">
                <a:cs typeface="Arabic Typesetting" pitchFamily="66" charset="-78"/>
              </a:rPr>
              <a:t>Воспитательная служба</a:t>
            </a:r>
            <a:endParaRPr lang="ru-RU" sz="5400" b="1" i="1" dirty="0"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47800"/>
            <a:ext cx="8719406" cy="519591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Создавай ситуацию успеха! Улыбайся! Улыбкой ничего нельзя испортить, а вот исправить можно</a:t>
            </a:r>
          </a:p>
          <a:p>
            <a:pPr>
              <a:buFontTx/>
              <a:buChar char="-"/>
            </a:pPr>
            <a:endParaRPr lang="ru-RU" b="1" i="1" dirty="0" smtClean="0">
              <a:solidFill>
                <a:schemeClr val="bg2">
                  <a:lumMod val="25000"/>
                </a:schemeClr>
              </a:solidFill>
              <a:cs typeface="Arabic Typesetting" pitchFamily="66" charset="-78"/>
            </a:endParaRPr>
          </a:p>
          <a:p>
            <a:pPr algn="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-Ребёнок - это человек растущий. А я выросший. Два человека способны понять друг друга.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-Ребенок уникален. Прими его таким, каков он есть, со всеми его чувствами и эмоциями.</a:t>
            </a:r>
          </a:p>
          <a:p>
            <a:pPr>
              <a:buNone/>
            </a:pPr>
            <a:endParaRPr lang="ru-RU" b="1" i="1" dirty="0" smtClean="0">
              <a:solidFill>
                <a:schemeClr val="bg2">
                  <a:lumMod val="25000"/>
                </a:schemeClr>
              </a:solidFill>
              <a:cs typeface="Arabic Typesetting" pitchFamily="66" charset="-78"/>
            </a:endParaRPr>
          </a:p>
          <a:p>
            <a:pPr algn="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-Протяни руку помощи! Не бывает плохих детей, бывают дети, нуждающиеся в помощи.</a:t>
            </a:r>
          </a:p>
          <a:p>
            <a:pPr algn="r">
              <a:buNone/>
            </a:pPr>
            <a:endParaRPr lang="ru-RU" b="1" i="1" dirty="0" smtClean="0">
              <a:solidFill>
                <a:schemeClr val="bg2">
                  <a:lumMod val="25000"/>
                </a:schemeClr>
              </a:solidFill>
              <a:cs typeface="Arabic Typesetting" pitchFamily="66" charset="-78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-Не вынуждай ребенка чувствовать неравенство. Общайся с ним «глаза в глаза».</a:t>
            </a:r>
            <a:endParaRPr lang="ru-RU" b="1" i="1" dirty="0">
              <a:solidFill>
                <a:schemeClr val="bg2">
                  <a:lumMod val="25000"/>
                </a:schemeClr>
              </a:solidFill>
              <a:cs typeface="Arabic Typesetting" pitchFamily="66" charset="-7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7968" cy="114300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cs typeface="Arabic Typesetting" pitchFamily="66" charset="-78"/>
              </a:rPr>
              <a:t>Классные руководители</a:t>
            </a:r>
            <a:endParaRPr lang="ru-RU" sz="5400" b="1" i="1" dirty="0"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Презентация - материал\кл.рук\IMG_826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/>
          <a:srcRect/>
          <a:stretch/>
        </p:blipFill>
        <p:spPr bwMode="auto">
          <a:xfrm>
            <a:off x="539552" y="654003"/>
            <a:ext cx="3925670" cy="2815251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6147" name="Picture 3" descr="G:\Презентация - материал\кл.рук\IMG_83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6757" y="692696"/>
            <a:ext cx="4106798" cy="2737866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717033"/>
            <a:ext cx="4750564" cy="3167042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99708" y="3717032"/>
            <a:ext cx="4534303" cy="3140967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Классные руководители гимназии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420888"/>
            <a:ext cx="8290778" cy="3827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   Участие педагога-психолога в решении воспитательных задач гимназии, несомненно, способствует повышению эффективности воспитательной работы.</a:t>
            </a:r>
          </a:p>
          <a:p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90778" cy="1143000"/>
          </a:xfrm>
        </p:spPr>
        <p:txBody>
          <a:bodyPr>
            <a:normAutofit/>
          </a:bodyPr>
          <a:lstStyle/>
          <a:p>
            <a:r>
              <a:rPr lang="ru-RU" sz="5400" b="1" i="1" u="sng" dirty="0" smtClean="0">
                <a:cs typeface="Arabic Typesetting" pitchFamily="66" charset="-78"/>
              </a:rPr>
              <a:t>Педагог-психолог </a:t>
            </a:r>
            <a:endParaRPr lang="ru-RU" sz="5400" b="1" i="1" u="sng" dirty="0"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G:\Презентация - материал\психолог\IMG_83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60" y="2564904"/>
            <a:ext cx="5181514" cy="3793624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01374" y="2564904"/>
            <a:ext cx="3775513" cy="3785628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7032" y="381000"/>
            <a:ext cx="8640960" cy="1391816"/>
          </a:xfrm>
        </p:spPr>
        <p:txBody>
          <a:bodyPr/>
          <a:lstStyle/>
          <a:p>
            <a:r>
              <a:rPr lang="ru-RU" smtClean="0"/>
              <a:t>Исаева Р.З</a:t>
            </a:r>
            <a:r>
              <a:rPr lang="ru-RU" dirty="0"/>
              <a:t>.</a:t>
            </a:r>
            <a:r>
              <a:rPr lang="ru-RU" smtClean="0"/>
              <a:t> </a:t>
            </a:r>
            <a:r>
              <a:rPr lang="ru-RU" dirty="0" smtClean="0"/>
              <a:t>- педагог - психолог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8006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Гимназия активно сотрудничает с учреждениями дополнительного образования города:</a:t>
            </a:r>
          </a:p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 ЦВР Авиастроительного района, </a:t>
            </a:r>
          </a:p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КМЦ им. А. Гайдара, </a:t>
            </a:r>
          </a:p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ДК им. В.И.Ленина,</a:t>
            </a:r>
          </a:p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 спортивные  центры «Триумф», «Рубин», «Мотор», музеи города, </a:t>
            </a:r>
          </a:p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Детские  музыкальные  и художественные школы</a:t>
            </a:r>
            <a:r>
              <a:rPr lang="ru-RU" sz="2800" dirty="0" smtClean="0">
                <a:cs typeface="Arabic Typesetting" pitchFamily="66" charset="-78"/>
              </a:rPr>
              <a:t>. </a:t>
            </a:r>
            <a:endParaRPr lang="ru-RU" sz="2800" dirty="0">
              <a:cs typeface="Arabic Typesetting" pitchFamily="66" charset="-7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1143000"/>
          </a:xfrm>
        </p:spPr>
        <p:txBody>
          <a:bodyPr>
            <a:noAutofit/>
          </a:bodyPr>
          <a:lstStyle/>
          <a:p>
            <a:r>
              <a:rPr lang="ru-RU" sz="4400" b="1" i="1" u="sng" dirty="0" smtClean="0">
                <a:cs typeface="Arabic Typesetting" pitchFamily="66" charset="-78"/>
              </a:rPr>
              <a:t>Объединения  дополнительного образования </a:t>
            </a:r>
            <a:endParaRPr lang="ru-RU" sz="4400" b="1" i="1" u="sng" dirty="0"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Охват системой дополнительного образования учащихся</a:t>
            </a:r>
          </a:p>
        </p:txBody>
      </p:sp>
      <p:graphicFrame>
        <p:nvGraphicFramePr>
          <p:cNvPr id="145411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1401675420"/>
              </p:ext>
            </p:extLst>
          </p:nvPr>
        </p:nvGraphicFramePr>
        <p:xfrm>
          <a:off x="0" y="1844675"/>
          <a:ext cx="8963025" cy="4641850"/>
        </p:xfrm>
        <a:graphic>
          <a:graphicData uri="http://schemas.openxmlformats.org/presentationml/2006/ole">
            <p:oleObj spid="_x0000_s1044" name="Диаграмма" r:id="rId3" imgW="8524855" imgH="4657770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067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Презентация - материал\пед-орг\IMG_82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727060"/>
            <a:ext cx="7137439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56096"/>
            <a:ext cx="9468544" cy="11019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b="1" i="1" dirty="0">
              <a:solidFill>
                <a:schemeClr val="bg2">
                  <a:lumMod val="25000"/>
                </a:schemeClr>
              </a:solidFill>
              <a:cs typeface="Arabic Typesetting" pitchFamily="66" charset="-7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3365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cs typeface="Arabic Typesetting" pitchFamily="66" charset="-78"/>
              </a:rPr>
              <a:t>Организация  ученического самоуправления</a:t>
            </a:r>
            <a:br>
              <a:rPr lang="ru-RU" b="1" i="1" dirty="0" smtClean="0">
                <a:cs typeface="Arabic Typesetting" pitchFamily="66" charset="-78"/>
              </a:rPr>
            </a:br>
            <a:endParaRPr lang="ru-RU" i="1" dirty="0"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/>
              <a:t> </a:t>
            </a:r>
            <a:br>
              <a:rPr lang="ru-RU" altLang="ru-RU"/>
            </a:br>
            <a:endParaRPr lang="ru-RU" alt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smtClean="0"/>
              <a:t>   </a:t>
            </a:r>
          </a:p>
          <a:p>
            <a:pPr eaLnBrk="1" hangingPunct="1">
              <a:buFontTx/>
              <a:buNone/>
            </a:pPr>
            <a:endParaRPr lang="ru-RU" altLang="ru-RU" sz="2800" smtClean="0"/>
          </a:p>
          <a:p>
            <a:pPr eaLnBrk="1" hangingPunct="1">
              <a:buFontTx/>
              <a:buNone/>
            </a:pPr>
            <a:endParaRPr lang="ru-RU" altLang="ru-RU" sz="2800" smtClean="0"/>
          </a:p>
        </p:txBody>
      </p:sp>
      <p:pic>
        <p:nvPicPr>
          <p:cNvPr id="21508" name="Picture 5" descr="PICT09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428604"/>
            <a:ext cx="3465513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Picture 6" descr="PICT09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2571744"/>
            <a:ext cx="385291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8" descr="PICT098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357694"/>
            <a:ext cx="3354388" cy="213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235643" y="1728766"/>
            <a:ext cx="46434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B0F0"/>
                </a:solidFill>
              </a:rPr>
              <a:t> </a:t>
            </a:r>
            <a:r>
              <a:rPr lang="ru-RU" altLang="ru-RU" sz="2000" b="1" i="1" dirty="0" smtClean="0">
                <a:solidFill>
                  <a:srgbClr val="006600"/>
                </a:solidFill>
              </a:rPr>
              <a:t>«</a:t>
            </a:r>
            <a:r>
              <a:rPr lang="ru-RU" altLang="ru-RU" sz="2000" b="1" i="1" dirty="0" err="1" smtClean="0">
                <a:solidFill>
                  <a:srgbClr val="006600"/>
                </a:solidFill>
              </a:rPr>
              <a:t>Идәгәй</a:t>
            </a:r>
            <a:r>
              <a:rPr lang="ru-RU" altLang="ru-RU" sz="2000" b="1" i="1" dirty="0" smtClean="0">
                <a:solidFill>
                  <a:srgbClr val="006600"/>
                </a:solidFill>
              </a:rPr>
              <a:t>» </a:t>
            </a:r>
            <a:r>
              <a:rPr lang="ru-RU" altLang="ru-RU" sz="2000" b="1" i="1" dirty="0" err="1" smtClean="0">
                <a:solidFill>
                  <a:srgbClr val="006600"/>
                </a:solidFill>
              </a:rPr>
              <a:t>укучылар</a:t>
            </a:r>
            <a:r>
              <a:rPr lang="ru-RU" altLang="ru-RU" sz="2000" b="1" i="1" dirty="0" smtClean="0">
                <a:solidFill>
                  <a:srgbClr val="006600"/>
                </a:solidFill>
              </a:rPr>
              <a:t> </a:t>
            </a:r>
            <a:r>
              <a:rPr lang="ru-RU" altLang="ru-RU" sz="2000" b="1" i="1" dirty="0" err="1" smtClean="0">
                <a:solidFill>
                  <a:srgbClr val="006600"/>
                </a:solidFill>
              </a:rPr>
              <a:t>оешмасы</a:t>
            </a:r>
            <a:r>
              <a:rPr lang="ru-RU" altLang="ru-RU" sz="2000" b="1" i="1" dirty="0" smtClean="0">
                <a:solidFill>
                  <a:srgbClr val="006600"/>
                </a:solidFill>
              </a:rPr>
              <a:t> </a:t>
            </a:r>
            <a:r>
              <a:rPr lang="ru-RU" altLang="ru-RU" sz="2000" b="1" i="1" dirty="0" err="1" smtClean="0">
                <a:solidFill>
                  <a:srgbClr val="006600"/>
                </a:solidFill>
              </a:rPr>
              <a:t>гимназиянең</a:t>
            </a:r>
            <a:r>
              <a:rPr lang="ru-RU" altLang="ru-RU" sz="2000" b="1" i="1" dirty="0" smtClean="0">
                <a:solidFill>
                  <a:srgbClr val="006600"/>
                </a:solidFill>
              </a:rPr>
              <a:t> </a:t>
            </a:r>
            <a:r>
              <a:rPr lang="ru-RU" altLang="ru-RU" sz="2000" b="1" i="1" dirty="0" err="1" smtClean="0">
                <a:solidFill>
                  <a:srgbClr val="006600"/>
                </a:solidFill>
              </a:rPr>
              <a:t>тәрбия</a:t>
            </a:r>
            <a:r>
              <a:rPr lang="ru-RU" altLang="ru-RU" sz="2000" b="1" i="1" dirty="0" smtClean="0">
                <a:solidFill>
                  <a:srgbClr val="006600"/>
                </a:solidFill>
              </a:rPr>
              <a:t> </a:t>
            </a:r>
            <a:r>
              <a:rPr lang="ru-RU" altLang="ru-RU" sz="2000" b="1" i="1" dirty="0" err="1" smtClean="0">
                <a:solidFill>
                  <a:srgbClr val="006600"/>
                </a:solidFill>
              </a:rPr>
              <a:t>эшләрендә</a:t>
            </a:r>
            <a:r>
              <a:rPr lang="ru-RU" altLang="ru-RU" sz="2000" b="1" i="1" dirty="0" smtClean="0">
                <a:solidFill>
                  <a:srgbClr val="006600"/>
                </a:solidFill>
              </a:rPr>
              <a:t> </a:t>
            </a:r>
            <a:r>
              <a:rPr lang="ru-RU" altLang="ru-RU" sz="2000" b="1" i="1" dirty="0" err="1" smtClean="0">
                <a:solidFill>
                  <a:srgbClr val="006600"/>
                </a:solidFill>
              </a:rPr>
              <a:t>горурлык</a:t>
            </a:r>
            <a:r>
              <a:rPr lang="ru-RU" altLang="ru-RU" sz="2000" b="1" i="1" dirty="0" smtClean="0">
                <a:solidFill>
                  <a:srgbClr val="006600"/>
                </a:solidFill>
              </a:rPr>
              <a:t> </a:t>
            </a:r>
            <a:r>
              <a:rPr lang="ru-RU" altLang="ru-RU" sz="2000" b="1" i="1" dirty="0" err="1" smtClean="0">
                <a:solidFill>
                  <a:srgbClr val="006600"/>
                </a:solidFill>
              </a:rPr>
              <a:t>һәм</a:t>
            </a:r>
            <a:r>
              <a:rPr lang="ru-RU" altLang="ru-RU" sz="2000" b="1" i="1" dirty="0" smtClean="0">
                <a:solidFill>
                  <a:srgbClr val="006600"/>
                </a:solidFill>
              </a:rPr>
              <a:t> </a:t>
            </a:r>
            <a:r>
              <a:rPr lang="ru-RU" altLang="ru-RU" sz="2000" b="1" i="1" dirty="0" err="1" smtClean="0">
                <a:solidFill>
                  <a:srgbClr val="006600"/>
                </a:solidFill>
              </a:rPr>
              <a:t>таяныч</a:t>
            </a:r>
            <a:r>
              <a:rPr lang="ru-RU" altLang="ru-RU" sz="2000" b="1" i="1" dirty="0" smtClean="0">
                <a:solidFill>
                  <a:srgbClr val="006600"/>
                </a:solidFill>
              </a:rPr>
              <a:t> </a:t>
            </a:r>
            <a:r>
              <a:rPr lang="ru-RU" altLang="ru-RU" sz="2000" b="1" i="1" dirty="0" err="1" smtClean="0">
                <a:solidFill>
                  <a:srgbClr val="006600"/>
                </a:solidFill>
              </a:rPr>
              <a:t>булып</a:t>
            </a:r>
            <a:r>
              <a:rPr lang="ru-RU" altLang="ru-RU" sz="2000" b="1" i="1" dirty="0" smtClean="0">
                <a:solidFill>
                  <a:srgbClr val="006600"/>
                </a:solidFill>
              </a:rPr>
              <a:t> тора.</a:t>
            </a:r>
          </a:p>
        </p:txBody>
      </p:sp>
      <p:sp>
        <p:nvSpPr>
          <p:cNvPr id="34824" name="Прямоугольник 1"/>
          <p:cNvSpPr>
            <a:spLocks noChangeArrowheads="1"/>
          </p:cNvSpPr>
          <p:nvPr/>
        </p:nvSpPr>
        <p:spPr bwMode="auto">
          <a:xfrm>
            <a:off x="3929063" y="535781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002060"/>
                </a:solidFill>
              </a:rPr>
              <a:t> </a:t>
            </a:r>
            <a:r>
              <a:rPr lang="tt-RU" altLang="ru-RU" b="1" i="1" dirty="0" smtClean="0">
                <a:solidFill>
                  <a:srgbClr val="006600"/>
                </a:solidFill>
              </a:rPr>
              <a:t>“Идәгәй” - балаларның, яшүсмерләр һәм өлкәннәрнең мөстәкыйл</a:t>
            </a:r>
            <a:r>
              <a:rPr lang="ru-RU" altLang="ru-RU" b="1" i="1" dirty="0" err="1" smtClean="0">
                <a:solidFill>
                  <a:srgbClr val="006600"/>
                </a:solidFill>
              </a:rPr>
              <a:t>ь</a:t>
            </a:r>
            <a:r>
              <a:rPr lang="tt-RU" altLang="ru-RU" b="1" i="1" dirty="0" smtClean="0">
                <a:solidFill>
                  <a:srgbClr val="006600"/>
                </a:solidFill>
              </a:rPr>
              <a:t> ирекле җәмәгат</a:t>
            </a:r>
            <a:r>
              <a:rPr lang="ru-RU" altLang="ru-RU" b="1" i="1" dirty="0" err="1" smtClean="0">
                <a:solidFill>
                  <a:srgbClr val="006600"/>
                </a:solidFill>
              </a:rPr>
              <a:t>ь</a:t>
            </a:r>
            <a:r>
              <a:rPr lang="tt-RU" altLang="ru-RU" b="1" i="1" dirty="0" smtClean="0">
                <a:solidFill>
                  <a:srgbClr val="006600"/>
                </a:solidFill>
              </a:rPr>
              <a:t>челек оешмасы.</a:t>
            </a:r>
            <a:r>
              <a:rPr lang="tt-RU" altLang="ru-RU" dirty="0" smtClean="0">
                <a:solidFill>
                  <a:srgbClr val="006600"/>
                </a:solidFill>
              </a:rPr>
              <a:t> </a:t>
            </a:r>
            <a:r>
              <a:rPr lang="ru-RU" altLang="ru-RU" b="1" dirty="0" smtClean="0">
                <a:solidFill>
                  <a:srgbClr val="0066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287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668" y="764704"/>
            <a:ext cx="8884332" cy="1080120"/>
          </a:xfrm>
        </p:spPr>
        <p:txBody>
          <a:bodyPr>
            <a:normAutofit fontScale="90000"/>
          </a:bodyPr>
          <a:lstStyle/>
          <a:p>
            <a:r>
              <a:rPr lang="ru-RU" sz="3100" b="1" i="1" u="sng" dirty="0" smtClean="0">
                <a:solidFill>
                  <a:schemeClr val="tx2">
                    <a:lumMod val="75000"/>
                  </a:schemeClr>
                </a:solidFill>
                <a:cs typeface="Arabic Typesetting" pitchFamily="66" charset="-78"/>
              </a:rPr>
              <a:t>Интеллектуальное</a:t>
            </a: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  <a:cs typeface="Arabic Typesetting" pitchFamily="66" charset="-78"/>
              </a:rPr>
              <a:t>  </a:t>
            </a:r>
            <a:r>
              <a:rPr lang="ru-RU" sz="3100" b="1" i="1" u="sng" dirty="0" smtClean="0">
                <a:solidFill>
                  <a:schemeClr val="tx2">
                    <a:lumMod val="75000"/>
                  </a:schemeClr>
                </a:solidFill>
                <a:cs typeface="Arabic Typesetting" pitchFamily="66" charset="-78"/>
              </a:rPr>
              <a:t>направление-</a:t>
            </a: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  <a:cs typeface="Arabic Typesetting" pitchFamily="66" charset="-78"/>
              </a:rPr>
              <a:t> </a:t>
            </a:r>
            <a:br>
              <a:rPr lang="ru-RU" sz="3100" i="1" dirty="0" smtClean="0">
                <a:solidFill>
                  <a:schemeClr val="tx2">
                    <a:lumMod val="75000"/>
                  </a:schemeClr>
                </a:solidFill>
                <a:cs typeface="Arabic Typesetting" pitchFamily="66" charset="-78"/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  <a:cs typeface="Arabic Typesetting" pitchFamily="66" charset="-78"/>
              </a:rPr>
              <a:t>расширяющее кругозор, любознательность учащегося и формирующее  потребность  в образовании и интеллектуальном развитии.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708920"/>
            <a:ext cx="7596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 КТД познавательного характера;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 работа объединений по предметам;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 проведение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предметных недель 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вечеров;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 участие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 школьных, районных, предметных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олимпиадах;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- ученические конференции;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- проведение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занимательных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уроков; 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 КВНы.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Презентация - материал\пед-орг\IMG_82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159723">
            <a:off x="357158" y="234943"/>
            <a:ext cx="3857652" cy="2786081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8195" name="Picture 3" descr="G:\Презентация - материал\пед-орг\IMG_77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429000"/>
            <a:ext cx="4429124" cy="278608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8196" name="Picture 4" descr="G:\Презентация - материал\пед-орг\IMG_78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429000"/>
            <a:ext cx="3857652" cy="278608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8197" name="Picture 5" descr="G:\Презентация - материал\пед-орг\IMG_83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94376">
            <a:off x="4559643" y="338709"/>
            <a:ext cx="4179087" cy="2786058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" y="256152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Педагоги – организаторы – </a:t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</a:b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</a:b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</a:b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</a:b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</a:b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Галиахметова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Э.С.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Миндубаева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Р.Ф.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36912"/>
            <a:ext cx="9036496" cy="36114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		 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Два  важнейших воспитательно-образовательных института, которые изначально призваны дополнять друг друга и взаимодействовать между собой. 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  <a:cs typeface="Arabic Typesetting" pitchFamily="66" charset="-7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1143000"/>
          </a:xfrm>
        </p:spPr>
        <p:txBody>
          <a:bodyPr>
            <a:noAutofit/>
          </a:bodyPr>
          <a:lstStyle/>
          <a:p>
            <a:r>
              <a:rPr lang="ru-RU" sz="5400" b="1" i="1" u="sng" dirty="0" smtClean="0">
                <a:cs typeface="Arabic Typesetting" pitchFamily="66" charset="-78"/>
              </a:rPr>
              <a:t>Школа и семья </a:t>
            </a:r>
            <a:endParaRPr lang="ru-RU" sz="5400" b="1" i="1" u="sng" dirty="0"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G:\Презентация - материал\семья\IMG_24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461004"/>
            <a:ext cx="4176464" cy="300410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10244" name="Picture 4" descr="G:\Презентация - материал\семья\IMG_74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00439"/>
            <a:ext cx="4015943" cy="3000396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dirty="0" smtClean="0"/>
              <a:t>Родительские собрания</a:t>
            </a:r>
            <a:endParaRPr lang="ru-RU" dirty="0"/>
          </a:p>
        </p:txBody>
      </p:sp>
      <p:pic>
        <p:nvPicPr>
          <p:cNvPr id="10242" name="Picture 2" descr="G:\Презентация - материал\семья\IMG_242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36017" y="1340768"/>
            <a:ext cx="4071966" cy="2951693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Презентация - материал\семья\IMG_77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528" y="570873"/>
            <a:ext cx="5580112" cy="3206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Righ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267" name="Picture 3" descr="G:\Презентация - материал\семья\IMG_76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792" y="3777543"/>
            <a:ext cx="4572032" cy="3048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G:\Презентация - материал\семья\IMG_76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50786" y="404664"/>
            <a:ext cx="4992145" cy="3215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5" descr="G:\Презентация - материал\семья\IMG_75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64913" y="3825168"/>
            <a:ext cx="4179087" cy="3000396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024" y="29935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Папа, мама, я – спортивная семья!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76872"/>
            <a:ext cx="8505092" cy="40810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0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«Ученик это не просто сосуд, который  надо заполнить, а факел, который надо зажечь!»</a:t>
            </a:r>
          </a:p>
          <a:p>
            <a:pPr algn="r">
              <a:buNone/>
            </a:pP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Сухомлинский В.А. 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  <a:cs typeface="Arabic Typesetting" pitchFamily="66" charset="-7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340768"/>
            <a:ext cx="8100899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21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резентация - материал\интеллект\IMG_3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3786214" cy="3000396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G:\Презентация - материал\интеллект\IMG_42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42853"/>
            <a:ext cx="3952871" cy="3071834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4100" name="Picture 4" descr="G:\Презентация - материал\интеллект\IMG_42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500438"/>
            <a:ext cx="3929058" cy="3000396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4101" name="Picture 5" descr="G:\Презентация - материал\интеллект\IMG_31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571876"/>
            <a:ext cx="4071966" cy="2964653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4102" name="Picture 6" descr="G:\Презентация - материал\интеллект\IMG_988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50" y="2143116"/>
            <a:ext cx="3429024" cy="2570552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1" name="Picture 1" descr="J:\валеева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331386">
            <a:off x="475520" y="251504"/>
            <a:ext cx="3685676" cy="588343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2051" name="Picture 3" descr="C:\Users\Гимназия №14\Desktop\Семинар по ВР\ЧтоГдеКогда\MoqVu3EdcwQ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4204" y="260648"/>
            <a:ext cx="4251723" cy="276482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Гимназия №14\Desktop\Семинар по ВР\ЧтоГдеКогда\4jyNu1k5ah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83199">
            <a:off x="3849956" y="3356992"/>
            <a:ext cx="4177177" cy="278709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3970" name="Picture 2" descr="C:\Users\user\Desktop\Семинар по ВР\64Qgoikb1o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25094">
            <a:off x="269253" y="508196"/>
            <a:ext cx="4355976" cy="265056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83972" name="Picture 4" descr="C:\Users\user\Desktop\Семинар по ВР\aoTjOfD75a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54969">
            <a:off x="294292" y="2974038"/>
            <a:ext cx="4131337" cy="309634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83973" name="Picture 5" descr="C:\Users\user\Desktop\Семинар по ВР\U-K8I5d7ve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94475">
            <a:off x="4572000" y="3143248"/>
            <a:ext cx="4405645" cy="331152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Picture 5" descr="C:\Users\user\Desktop\Семинар по ВР\apckuoIdjC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89379">
            <a:off x="4564361" y="564347"/>
            <a:ext cx="4248472" cy="262141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625</TotalTime>
  <Words>737</Words>
  <Application>Microsoft Office PowerPoint</Application>
  <PresentationFormat>Экран (4:3)</PresentationFormat>
  <Paragraphs>165</Paragraphs>
  <Slides>65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8" baseType="lpstr">
      <vt:lpstr>1_Тема Office</vt:lpstr>
      <vt:lpstr>Волна</vt:lpstr>
      <vt:lpstr>Диаграмма</vt:lpstr>
      <vt:lpstr>Управление образования ИКМО г. Казани  Информационно-методический отдел Управления образования г. Казани        МБОУ «Гимназия №14» Авиастроительного р-на г. Казани</vt:lpstr>
      <vt:lpstr>Организация воспитательного процесса в гимназии</vt:lpstr>
      <vt:lpstr>Слайд 3</vt:lpstr>
      <vt:lpstr>Слайд 4</vt:lpstr>
      <vt:lpstr>Направления  воспитательной  работы </vt:lpstr>
      <vt:lpstr>Интеллектуальное  направление-  расширяющее кругозор, любознательность учащегося и формирующее  потребность  в образовании и интеллектуальном развитии. </vt:lpstr>
      <vt:lpstr>Слайд 7</vt:lpstr>
      <vt:lpstr>Слайд 8</vt:lpstr>
      <vt:lpstr>Слайд 9</vt:lpstr>
      <vt:lpstr>Слайд 10</vt:lpstr>
      <vt:lpstr>Гражданско- патриотическое воспитание: </vt:lpstr>
      <vt:lpstr>«Смотр уголков Боевой славы» </vt:lpstr>
      <vt:lpstr>Слайд 13</vt:lpstr>
      <vt:lpstr>Слайд 14</vt:lpstr>
      <vt:lpstr>Слайд 15</vt:lpstr>
      <vt:lpstr>Правовое воспитание: </vt:lpstr>
      <vt:lpstr>Слайд 17</vt:lpstr>
      <vt:lpstr>Слайд 18</vt:lpstr>
      <vt:lpstr>Слайд 19</vt:lpstr>
      <vt:lpstr>Слайд 20</vt:lpstr>
      <vt:lpstr>Слайд 21</vt:lpstr>
      <vt:lpstr>Художественно-эстетическое воспитание</vt:lpstr>
      <vt:lpstr>Ценным средством воспитания в гимназии являются традиции, которые выполняют две важные функции: </vt:lpstr>
      <vt:lpstr>   </vt:lpstr>
      <vt:lpstr>«Новогодний калейдоскоп»  </vt:lpstr>
      <vt:lpstr>Слайд 26</vt:lpstr>
      <vt:lpstr>«Большая перемена»</vt:lpstr>
      <vt:lpstr>Слайд 28</vt:lpstr>
      <vt:lpstr>Слайд 29</vt:lpstr>
      <vt:lpstr>Слайд 30</vt:lpstr>
      <vt:lpstr>Слайд 31</vt:lpstr>
      <vt:lpstr>Слайд 32</vt:lpstr>
      <vt:lpstr> </vt:lpstr>
      <vt:lpstr>Слайд 34</vt:lpstr>
      <vt:lpstr>Слайд 35</vt:lpstr>
      <vt:lpstr>Встреча с артистами ТГАТ им. Г.Камала</vt:lpstr>
      <vt:lpstr>Экскурсия в д. Кырлай</vt:lpstr>
      <vt:lpstr>Экскурсия в с. Болдино</vt:lpstr>
      <vt:lpstr>Летний пришкольный лагерь «Солнышко»</vt:lpstr>
      <vt:lpstr>Слайд 40</vt:lpstr>
      <vt:lpstr>Мониторинг участия учащихся гимназии в смотрах и конкурсах </vt:lpstr>
      <vt:lpstr>Спортивно-оздоровительное</vt:lpstr>
      <vt:lpstr>Слайд 43</vt:lpstr>
      <vt:lpstr>Слайд 44</vt:lpstr>
      <vt:lpstr> «Самая спортивная школа»</vt:lpstr>
      <vt:lpstr>Слайд 46</vt:lpstr>
      <vt:lpstr>Трудовое воспитание:</vt:lpstr>
      <vt:lpstr>Слайд 48</vt:lpstr>
      <vt:lpstr>«Выставка картин на природе»</vt:lpstr>
      <vt:lpstr>Очистка территории Лесного озера</vt:lpstr>
      <vt:lpstr>Воспитательная служба</vt:lpstr>
      <vt:lpstr>Классные руководители</vt:lpstr>
      <vt:lpstr>Классные руководители гимназии</vt:lpstr>
      <vt:lpstr>Педагог-психолог </vt:lpstr>
      <vt:lpstr>Исаева Р.З. - педагог - психолог</vt:lpstr>
      <vt:lpstr>Объединения  дополнительного образования </vt:lpstr>
      <vt:lpstr>Охват системой дополнительного образования учащихся</vt:lpstr>
      <vt:lpstr>Организация  ученического самоуправления </vt:lpstr>
      <vt:lpstr>  </vt:lpstr>
      <vt:lpstr>Педагоги – организаторы –      Галиахметова Э.С.       Миндубаева Р.Ф.</vt:lpstr>
      <vt:lpstr>Школа и семья </vt:lpstr>
      <vt:lpstr>Родительские собрания</vt:lpstr>
      <vt:lpstr>Папа, мама, я – спортивная семья!</vt:lpstr>
      <vt:lpstr>Слайд 64</vt:lpstr>
      <vt:lpstr>Спасибо за внимание!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воспитательной деятельности в гимназии</dc:title>
  <dc:creator>Гимназия</dc:creator>
  <cp:lastModifiedBy>Karpunina</cp:lastModifiedBy>
  <cp:revision>64</cp:revision>
  <dcterms:created xsi:type="dcterms:W3CDTF">2014-12-15T22:09:25Z</dcterms:created>
  <dcterms:modified xsi:type="dcterms:W3CDTF">2014-12-22T11:39:22Z</dcterms:modified>
</cp:coreProperties>
</file>